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7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9E33544-BED0-4DAD-88FF-972B0C18D667}"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49E33544-BED0-4DAD-88FF-972B0C18D66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3DC1D2-959D-4F88-B510-588F82B8239B}" type="datetimeFigureOut">
              <a:rPr lang="en-US" smtClean="0"/>
              <a:t>4/4/2013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E33544-BED0-4DAD-88FF-972B0C18D66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3DC1D2-959D-4F88-B510-588F82B8239B}" type="datetimeFigureOut">
              <a:rPr lang="en-US" smtClean="0"/>
              <a:t>4/4/2013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E33544-BED0-4DAD-88FF-972B0C18D66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228600"/>
            <a:ext cx="8229600" cy="990600"/>
          </a:xfrm>
        </p:spPr>
        <p:txBody>
          <a:bodyPr>
            <a:normAutofit/>
          </a:bodyPr>
          <a:lstStyle/>
          <a:p>
            <a:r>
              <a:rPr lang="en-US" dirty="0" smtClean="0"/>
              <a:t>Night By Elie Wiesel</a:t>
            </a:r>
            <a:endParaRPr lang="en-US" dirty="0"/>
          </a:p>
        </p:txBody>
      </p:sp>
      <p:sp>
        <p:nvSpPr>
          <p:cNvPr id="3" name="Subtitle 2"/>
          <p:cNvSpPr>
            <a:spLocks noGrp="1"/>
          </p:cNvSpPr>
          <p:nvPr>
            <p:ph type="subTitle" idx="1"/>
          </p:nvPr>
        </p:nvSpPr>
        <p:spPr>
          <a:xfrm>
            <a:off x="2209800" y="1447800"/>
            <a:ext cx="4495800" cy="630702"/>
          </a:xfrm>
        </p:spPr>
        <p:txBody>
          <a:bodyPr/>
          <a:lstStyle/>
          <a:p>
            <a:r>
              <a:rPr lang="en-US" dirty="0" smtClean="0"/>
              <a:t> </a:t>
            </a:r>
            <a:r>
              <a:rPr lang="en-US" dirty="0" smtClean="0"/>
              <a:t>P</a:t>
            </a:r>
            <a:r>
              <a:rPr lang="en-US" dirty="0" smtClean="0"/>
              <a:t>ages 3-11</a:t>
            </a:r>
            <a:endParaRPr lang="en-US" dirty="0"/>
          </a:p>
        </p:txBody>
      </p:sp>
      <p:pic>
        <p:nvPicPr>
          <p:cNvPr id="4" name="Picture 10" descr="http://img.tfd.com/thumb/f/f1/Eli_wiesel_house_in_sighet01.jpg"/>
          <p:cNvPicPr>
            <a:picLocks noChangeAspect="1" noChangeArrowheads="1"/>
          </p:cNvPicPr>
          <p:nvPr/>
        </p:nvPicPr>
        <p:blipFill>
          <a:blip r:embed="rId2" cstate="print"/>
          <a:srcRect/>
          <a:stretch>
            <a:fillRect/>
          </a:stretch>
        </p:blipFill>
        <p:spPr bwMode="auto">
          <a:xfrm>
            <a:off x="304800" y="4038600"/>
            <a:ext cx="3048000" cy="1981200"/>
          </a:xfrm>
          <a:prstGeom prst="rect">
            <a:avLst/>
          </a:prstGeom>
          <a:noFill/>
        </p:spPr>
      </p:pic>
      <p:sp>
        <p:nvSpPr>
          <p:cNvPr id="5" name="TextBox 4"/>
          <p:cNvSpPr txBox="1"/>
          <p:nvPr/>
        </p:nvSpPr>
        <p:spPr>
          <a:xfrm>
            <a:off x="0" y="2286000"/>
            <a:ext cx="4191000" cy="1754326"/>
          </a:xfrm>
          <a:prstGeom prst="rect">
            <a:avLst/>
          </a:prstGeom>
          <a:noFill/>
        </p:spPr>
        <p:txBody>
          <a:bodyPr wrap="square" rtlCol="0">
            <a:spAutoFit/>
          </a:bodyPr>
          <a:lstStyle/>
          <a:p>
            <a:r>
              <a:rPr lang="en-US" dirty="0" smtClean="0"/>
              <a:t>The Wiesels:  Grocery Shop  Owners and Keepers</a:t>
            </a:r>
          </a:p>
          <a:p>
            <a:r>
              <a:rPr lang="en-US" dirty="0" smtClean="0"/>
              <a:t>Parents: Shlomo, Sarah, </a:t>
            </a:r>
          </a:p>
          <a:p>
            <a:r>
              <a:rPr lang="en-US" dirty="0" smtClean="0"/>
              <a:t>Children : Hilda, Bea, Eliezer, Tzipora Lived in the Home Below Before and During the Majority of  World War II</a:t>
            </a:r>
            <a:endParaRPr lang="en-US" dirty="0"/>
          </a:p>
        </p:txBody>
      </p:sp>
      <p:pic>
        <p:nvPicPr>
          <p:cNvPr id="14340" name="Picture 4" descr="Prewar view of the Transylvanian town of Sighet."/>
          <p:cNvPicPr>
            <a:picLocks noChangeAspect="1" noChangeArrowheads="1"/>
          </p:cNvPicPr>
          <p:nvPr/>
        </p:nvPicPr>
        <p:blipFill>
          <a:blip r:embed="rId3" cstate="print"/>
          <a:srcRect/>
          <a:stretch>
            <a:fillRect/>
          </a:stretch>
        </p:blipFill>
        <p:spPr bwMode="auto">
          <a:xfrm>
            <a:off x="5486400" y="2819400"/>
            <a:ext cx="3429000" cy="1924050"/>
          </a:xfrm>
          <a:prstGeom prst="rect">
            <a:avLst/>
          </a:prstGeom>
          <a:noFill/>
        </p:spPr>
      </p:pic>
      <p:sp>
        <p:nvSpPr>
          <p:cNvPr id="10" name="TextBox 9"/>
          <p:cNvSpPr txBox="1"/>
          <p:nvPr/>
        </p:nvSpPr>
        <p:spPr>
          <a:xfrm>
            <a:off x="5105400" y="4876800"/>
            <a:ext cx="4038600" cy="369332"/>
          </a:xfrm>
          <a:prstGeom prst="rect">
            <a:avLst/>
          </a:prstGeom>
          <a:noFill/>
        </p:spPr>
        <p:txBody>
          <a:bodyPr wrap="square" rtlCol="0">
            <a:spAutoFit/>
          </a:bodyPr>
          <a:lstStyle/>
          <a:p>
            <a:r>
              <a:rPr lang="en-US" dirty="0" smtClean="0"/>
              <a:t>Prewar View of Sighet, Transylvania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667000"/>
            <a:ext cx="2590800" cy="646331"/>
          </a:xfrm>
          <a:prstGeom prst="rect">
            <a:avLst/>
          </a:prstGeom>
          <a:noFill/>
        </p:spPr>
        <p:txBody>
          <a:bodyPr wrap="square" rtlCol="0">
            <a:spAutoFit/>
          </a:bodyPr>
          <a:lstStyle/>
          <a:p>
            <a:r>
              <a:rPr lang="en-US" dirty="0" smtClean="0"/>
              <a:t>Jewish Community of Sighet, Transylvania</a:t>
            </a:r>
            <a:endParaRPr lang="en-US" dirty="0"/>
          </a:p>
        </p:txBody>
      </p:sp>
      <p:pic>
        <p:nvPicPr>
          <p:cNvPr id="1030" name="Picture 6" descr="A major boulevard in Sighet"/>
          <p:cNvPicPr>
            <a:picLocks noChangeAspect="1" noChangeArrowheads="1"/>
          </p:cNvPicPr>
          <p:nvPr/>
        </p:nvPicPr>
        <p:blipFill>
          <a:blip r:embed="rId2" cstate="print"/>
          <a:srcRect/>
          <a:stretch>
            <a:fillRect/>
          </a:stretch>
        </p:blipFill>
        <p:spPr bwMode="auto">
          <a:xfrm>
            <a:off x="609600" y="3505200"/>
            <a:ext cx="2819400" cy="1981200"/>
          </a:xfrm>
          <a:prstGeom prst="rect">
            <a:avLst/>
          </a:prstGeom>
          <a:noFill/>
        </p:spPr>
      </p:pic>
      <p:pic>
        <p:nvPicPr>
          <p:cNvPr id="1032" name="Picture 8" descr="Yeshiva boys studied the Torah, but also learned the weaving trade..."/>
          <p:cNvPicPr>
            <a:picLocks noChangeAspect="1" noChangeArrowheads="1"/>
          </p:cNvPicPr>
          <p:nvPr/>
        </p:nvPicPr>
        <p:blipFill>
          <a:blip r:embed="rId3" cstate="print"/>
          <a:srcRect/>
          <a:stretch>
            <a:fillRect/>
          </a:stretch>
        </p:blipFill>
        <p:spPr bwMode="auto">
          <a:xfrm>
            <a:off x="3962400" y="0"/>
            <a:ext cx="2771775" cy="2162176"/>
          </a:xfrm>
          <a:prstGeom prst="rect">
            <a:avLst/>
          </a:prstGeom>
          <a:noFill/>
        </p:spPr>
      </p:pic>
      <p:sp>
        <p:nvSpPr>
          <p:cNvPr id="10" name="TextBox 9"/>
          <p:cNvSpPr txBox="1"/>
          <p:nvPr/>
        </p:nvSpPr>
        <p:spPr>
          <a:xfrm>
            <a:off x="1143000" y="304800"/>
            <a:ext cx="2590800" cy="2031325"/>
          </a:xfrm>
          <a:prstGeom prst="rect">
            <a:avLst/>
          </a:prstGeom>
          <a:noFill/>
        </p:spPr>
        <p:txBody>
          <a:bodyPr wrap="square" rtlCol="0">
            <a:spAutoFit/>
          </a:bodyPr>
          <a:lstStyle/>
          <a:p>
            <a:r>
              <a:rPr lang="en-US" dirty="0" smtClean="0"/>
              <a:t>Before the Exile of the Jewish Peoples, Elie like Most Young Jewish Men Spent much of his Time Studying  The  Torah, Modern Hebrew, and Kabbalah</a:t>
            </a:r>
            <a:endParaRPr lang="en-US" dirty="0"/>
          </a:p>
        </p:txBody>
      </p:sp>
      <p:sp>
        <p:nvSpPr>
          <p:cNvPr id="14" name="Rectangle 13"/>
          <p:cNvSpPr/>
          <p:nvPr/>
        </p:nvSpPr>
        <p:spPr>
          <a:xfrm>
            <a:off x="4419600" y="2667000"/>
            <a:ext cx="4572000" cy="923330"/>
          </a:xfrm>
          <a:prstGeom prst="rect">
            <a:avLst/>
          </a:prstGeom>
        </p:spPr>
        <p:txBody>
          <a:bodyPr>
            <a:spAutoFit/>
          </a:bodyPr>
          <a:lstStyle/>
          <a:p>
            <a:r>
              <a:rPr lang="en-US" dirty="0" smtClean="0"/>
              <a:t>1941-42 : Elie’s Kabbalah Master and Local Vagrant: Moishe the Beadle  and All Foreign Jews were Expelled from Sighet  </a:t>
            </a:r>
            <a:endParaRPr lang="en-US" dirty="0"/>
          </a:p>
        </p:txBody>
      </p:sp>
      <p:pic>
        <p:nvPicPr>
          <p:cNvPr id="15" name="Picture 4" descr="http://www.scrapbookpages.com/AuschwitzScrapbook/AuschwitzAlbum/Platform.jpg"/>
          <p:cNvPicPr>
            <a:picLocks noChangeAspect="1" noChangeArrowheads="1"/>
          </p:cNvPicPr>
          <p:nvPr/>
        </p:nvPicPr>
        <p:blipFill>
          <a:blip r:embed="rId4" cstate="print"/>
          <a:srcRect/>
          <a:stretch>
            <a:fillRect/>
          </a:stretch>
        </p:blipFill>
        <p:spPr bwMode="auto">
          <a:xfrm>
            <a:off x="6117021" y="3581400"/>
            <a:ext cx="3026979" cy="2362200"/>
          </a:xfrm>
          <a:prstGeom prst="rect">
            <a:avLst/>
          </a:prstGeom>
          <a:noFill/>
        </p:spPr>
      </p:pic>
      <p:pic>
        <p:nvPicPr>
          <p:cNvPr id="16" name="Picture 2" descr="Jews bound for the rail station during deportation action from Sighet. May 18, 1944."/>
          <p:cNvPicPr>
            <a:picLocks noChangeAspect="1" noChangeArrowheads="1"/>
          </p:cNvPicPr>
          <p:nvPr/>
        </p:nvPicPr>
        <p:blipFill>
          <a:blip r:embed="rId5" cstate="print"/>
          <a:srcRect/>
          <a:stretch>
            <a:fillRect/>
          </a:stretch>
        </p:blipFill>
        <p:spPr bwMode="auto">
          <a:xfrm>
            <a:off x="4038600" y="5029200"/>
            <a:ext cx="1828800" cy="1524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33800" y="4826675"/>
            <a:ext cx="4800600" cy="2031325"/>
          </a:xfrm>
          <a:prstGeom prst="rect">
            <a:avLst/>
          </a:prstGeom>
        </p:spPr>
        <p:txBody>
          <a:bodyPr wrap="square">
            <a:spAutoFit/>
          </a:bodyPr>
          <a:lstStyle/>
          <a:p>
            <a:r>
              <a:rPr lang="en-US" dirty="0" smtClean="0"/>
              <a:t>1944:  New Laws and Edicts Were Enforced by Threat of Death. The Jewish Community was Exiled into Two Ghettos, The Wiesel Home Located in the Larger of the Two Ghettos Housed the Wiesel Family, and Other Relatives Before the Evacuation of All Jews From Sighet</a:t>
            </a:r>
            <a:endParaRPr lang="en-US" dirty="0"/>
          </a:p>
        </p:txBody>
      </p:sp>
      <p:pic>
        <p:nvPicPr>
          <p:cNvPr id="3" name="Picture 2" descr="Corner view of small house"/>
          <p:cNvPicPr>
            <a:picLocks noChangeAspect="1" noChangeArrowheads="1"/>
          </p:cNvPicPr>
          <p:nvPr/>
        </p:nvPicPr>
        <p:blipFill>
          <a:blip r:embed="rId2" cstate="print"/>
          <a:srcRect/>
          <a:stretch>
            <a:fillRect/>
          </a:stretch>
        </p:blipFill>
        <p:spPr bwMode="auto">
          <a:xfrm>
            <a:off x="228600" y="4419600"/>
            <a:ext cx="3505200" cy="2209800"/>
          </a:xfrm>
          <a:prstGeom prst="rect">
            <a:avLst/>
          </a:prstGeom>
          <a:noFill/>
        </p:spPr>
      </p:pic>
      <p:sp>
        <p:nvSpPr>
          <p:cNvPr id="5" name="Rectangle 4"/>
          <p:cNvSpPr/>
          <p:nvPr/>
        </p:nvSpPr>
        <p:spPr>
          <a:xfrm>
            <a:off x="228600" y="228600"/>
            <a:ext cx="3352800" cy="3693319"/>
          </a:xfrm>
          <a:prstGeom prst="rect">
            <a:avLst/>
          </a:prstGeom>
        </p:spPr>
        <p:txBody>
          <a:bodyPr wrap="square">
            <a:spAutoFit/>
          </a:bodyPr>
          <a:lstStyle/>
          <a:p>
            <a:r>
              <a:rPr lang="en-US" dirty="0" smtClean="0"/>
              <a:t>Moishe the Beadle Manages to Escape the Deportation Trains and Returns to Sighet With a Tale of Horror. Moishe Tried to Tell the Jewish Community That Jews Were Being Murdered After Leaving Their Communities. He tried To Warn the Others of What Was Really  Happening, But the Jewish Community Refused to Listen. They Thought He Was Crazy.</a:t>
            </a:r>
            <a:endParaRPr lang="en-US" dirty="0"/>
          </a:p>
        </p:txBody>
      </p:sp>
      <p:sp>
        <p:nvSpPr>
          <p:cNvPr id="6" name="Rectangle 5"/>
          <p:cNvSpPr/>
          <p:nvPr/>
        </p:nvSpPr>
        <p:spPr>
          <a:xfrm>
            <a:off x="4419600" y="457200"/>
            <a:ext cx="4572000" cy="923330"/>
          </a:xfrm>
          <a:prstGeom prst="rect">
            <a:avLst/>
          </a:prstGeom>
        </p:spPr>
        <p:txBody>
          <a:bodyPr wrap="square">
            <a:spAutoFit/>
          </a:bodyPr>
          <a:lstStyle/>
          <a:p>
            <a:r>
              <a:rPr lang="en-US" dirty="0" smtClean="0"/>
              <a:t>Then in 1944 The Germans Invaded the Town of Sighet-Life Went On As Normal For A Short While.  </a:t>
            </a:r>
            <a:endParaRPr lang="en-US" dirty="0"/>
          </a:p>
        </p:txBody>
      </p:sp>
      <p:pic>
        <p:nvPicPr>
          <p:cNvPr id="16386" name="Picture 2" descr="http://www.holocaustresearchproject.org/nazioccupation/images/German%20police%20and%20SS%20personnel%20arrest%20Jews%20on%20Nowolipie%20Street%20in%20the%20Warsaw%20ghetto.jpg"/>
          <p:cNvPicPr>
            <a:picLocks noChangeAspect="1" noChangeArrowheads="1"/>
          </p:cNvPicPr>
          <p:nvPr/>
        </p:nvPicPr>
        <p:blipFill>
          <a:blip r:embed="rId3" cstate="print"/>
          <a:srcRect/>
          <a:stretch>
            <a:fillRect/>
          </a:stretch>
        </p:blipFill>
        <p:spPr bwMode="auto">
          <a:xfrm>
            <a:off x="6477000" y="1295400"/>
            <a:ext cx="2190750" cy="2590800"/>
          </a:xfrm>
          <a:prstGeom prst="rect">
            <a:avLst/>
          </a:prstGeom>
          <a:noFill/>
        </p:spPr>
      </p:pic>
      <p:sp>
        <p:nvSpPr>
          <p:cNvPr id="8" name="TextBox 7"/>
          <p:cNvSpPr txBox="1"/>
          <p:nvPr/>
        </p:nvSpPr>
        <p:spPr>
          <a:xfrm>
            <a:off x="3733800" y="1676400"/>
            <a:ext cx="2438400" cy="2031325"/>
          </a:xfrm>
          <a:prstGeom prst="rect">
            <a:avLst/>
          </a:prstGeom>
          <a:noFill/>
        </p:spPr>
        <p:txBody>
          <a:bodyPr wrap="square" rtlCol="0">
            <a:spAutoFit/>
          </a:bodyPr>
          <a:lstStyle/>
          <a:p>
            <a:r>
              <a:rPr lang="en-US" dirty="0" smtClean="0"/>
              <a:t>“On the Seventh Day of Passover, the Curtain Finally Rose: The Germans Arrested The Leaders of The Jewish Community.”</a:t>
            </a:r>
            <a:endParaRPr lang="en-US" dirty="0"/>
          </a:p>
        </p:txBody>
      </p:sp>
      <p:sp>
        <p:nvSpPr>
          <p:cNvPr id="9" name="TextBox 8"/>
          <p:cNvSpPr txBox="1"/>
          <p:nvPr/>
        </p:nvSpPr>
        <p:spPr>
          <a:xfrm>
            <a:off x="5019153" y="3962400"/>
            <a:ext cx="4124847" cy="369332"/>
          </a:xfrm>
          <a:prstGeom prst="rect">
            <a:avLst/>
          </a:prstGeom>
          <a:noFill/>
        </p:spPr>
        <p:txBody>
          <a:bodyPr wrap="none" rtlCol="0">
            <a:spAutoFit/>
          </a:bodyPr>
          <a:lstStyle/>
          <a:p>
            <a:r>
              <a:rPr lang="en-US" dirty="0" smtClean="0"/>
              <a:t>“The Race Toward Death Had Begun.”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656</TotalTime>
  <Words>265</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Apex</vt:lpstr>
      <vt:lpstr>Night By Elie Wiesel</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NighT By Elie Weisel</dc:title>
  <dc:creator>Owner</dc:creator>
  <cp:lastModifiedBy>Owner</cp:lastModifiedBy>
  <cp:revision>22</cp:revision>
  <dcterms:created xsi:type="dcterms:W3CDTF">2013-04-04T17:29:50Z</dcterms:created>
  <dcterms:modified xsi:type="dcterms:W3CDTF">2013-04-05T04:26:49Z</dcterms:modified>
</cp:coreProperties>
</file>